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slide" Target="slides/slide30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85630d9e2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85630d9e2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85630d9e2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85630d9e2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85630d9e2e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85630d9e2e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85850adcaa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85850adcaa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d4400e736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d4400e736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85630d9e2e_0_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85630d9e2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856c20a188_0_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856c20a18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856c20a188_0_3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856c20a188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856c20a188_0_4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856c20a188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5f4b554c_0_1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5f4b554c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56c20a188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56c20a18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856c20a1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856c20a1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856c20a188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856c20a188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856c20a188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856c20a188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856c20a188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856c20a18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856c20a188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856c20a188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856c20a188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856c20a188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856c20a188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856c20a188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856c20a188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856c20a188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856c20a188_1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856c20a188_1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856c20a188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856c20a188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85850adcaa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85850adcaa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85850adcaa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85850adcaa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85850adcaa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85850adca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85630d9e2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85630d9e2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85630d9e2e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85630d9e2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d4400e736_2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d4400e736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1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Relationship Id="rId5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Relationship Id="rId4" Type="http://schemas.openxmlformats.org/officeDocument/2006/relationships/image" Target="../media/image26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Nube blanca sobre un cielo azul oscuro estrellado" id="104" name="Google Shape;104;p25"/>
          <p:cNvPicPr preferRelativeResize="0"/>
          <p:nvPr/>
        </p:nvPicPr>
        <p:blipFill rotWithShape="1">
          <a:blip r:embed="rId3">
            <a:alphaModFix/>
          </a:blip>
          <a:srcRect b="17067" l="0" r="1719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25"/>
          <p:cNvSpPr txBox="1"/>
          <p:nvPr>
            <p:ph type="ctrTitle"/>
          </p:nvPr>
        </p:nvSpPr>
        <p:spPr>
          <a:xfrm>
            <a:off x="858000" y="486925"/>
            <a:ext cx="74280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6000"/>
              <a:t>Seguridad en la nube</a:t>
            </a:r>
            <a:endParaRPr sz="6000"/>
          </a:p>
        </p:txBody>
      </p:sp>
      <p:sp>
        <p:nvSpPr>
          <p:cNvPr id="106" name="Google Shape;106;p25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Lidia Sánchez Mérida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Fernando Roldán Zafra</a:t>
            </a:r>
            <a:endParaRPr/>
          </a:p>
        </p:txBody>
      </p:sp>
      <p:cxnSp>
        <p:nvCxnSpPr>
          <p:cNvPr id="107" name="Google Shape;107;p25"/>
          <p:cNvCxnSpPr/>
          <p:nvPr/>
        </p:nvCxnSpPr>
        <p:spPr>
          <a:xfrm>
            <a:off x="615150" y="29980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5"/>
          <p:cNvSpPr txBox="1"/>
          <p:nvPr/>
        </p:nvSpPr>
        <p:spPr>
          <a:xfrm>
            <a:off x="966150" y="2121625"/>
            <a:ext cx="7211700" cy="69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Administración de Sistemas y Seguridad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Ejemplos de ataques: Dropbox</a:t>
            </a:r>
            <a:endParaRPr sz="3600"/>
          </a:p>
        </p:txBody>
      </p:sp>
      <p:sp>
        <p:nvSpPr>
          <p:cNvPr id="164" name="Google Shape;164;p34"/>
          <p:cNvSpPr txBox="1"/>
          <p:nvPr>
            <p:ph idx="1" type="body"/>
          </p:nvPr>
        </p:nvSpPr>
        <p:spPr>
          <a:xfrm>
            <a:off x="311700" y="1415025"/>
            <a:ext cx="48915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68 millones de credenciales de usuarios en la </a:t>
            </a:r>
            <a:r>
              <a:rPr i="1" lang="es" sz="2400"/>
              <a:t>dark web</a:t>
            </a:r>
            <a:r>
              <a:rPr lang="es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Empleado de Dropbox utilizó la misma clave que en Linkedin cuando esta plataforma fue también atacada.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Solución: nuevas contraseñas.</a:t>
            </a:r>
            <a:endParaRPr sz="2400"/>
          </a:p>
        </p:txBody>
      </p:sp>
      <p:pic>
        <p:nvPicPr>
          <p:cNvPr id="165" name="Google Shape;16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00" y="1170125"/>
            <a:ext cx="3636001" cy="34462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/>
              <a:t>Ejemplos de ataques: Hospital Hancock y Atlanta</a:t>
            </a:r>
            <a:endParaRPr sz="3000"/>
          </a:p>
        </p:txBody>
      </p:sp>
      <p:sp>
        <p:nvSpPr>
          <p:cNvPr id="171" name="Google Shape;171;p35"/>
          <p:cNvSpPr txBox="1"/>
          <p:nvPr>
            <p:ph idx="1" type="body"/>
          </p:nvPr>
        </p:nvSpPr>
        <p:spPr>
          <a:xfrm>
            <a:off x="111950" y="1415025"/>
            <a:ext cx="42984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Ransomware </a:t>
            </a:r>
            <a:r>
              <a:rPr i="1" lang="es" sz="2400"/>
              <a:t>SamSam</a:t>
            </a:r>
            <a:r>
              <a:rPr lang="es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Renombra ficheros </a:t>
            </a:r>
            <a:r>
              <a:rPr i="1" lang="es" sz="2400"/>
              <a:t>“I’m sorry”.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Empleado del proveedor </a:t>
            </a:r>
            <a:r>
              <a:rPr i="1" lang="es" sz="2400"/>
              <a:t>cloud</a:t>
            </a:r>
            <a:r>
              <a:rPr lang="es" sz="2400"/>
              <a:t> del </a:t>
            </a:r>
            <a:r>
              <a:rPr b="1" lang="es" sz="2400"/>
              <a:t>hospital</a:t>
            </a:r>
            <a:r>
              <a:rPr lang="es" sz="2400"/>
              <a:t> hackeado.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El hospital pagó un rescate de 55.000 dólares.</a:t>
            </a:r>
            <a:endParaRPr sz="2400"/>
          </a:p>
        </p:txBody>
      </p:sp>
      <p:sp>
        <p:nvSpPr>
          <p:cNvPr id="172" name="Google Shape;172;p35"/>
          <p:cNvSpPr txBox="1"/>
          <p:nvPr>
            <p:ph idx="1" type="body"/>
          </p:nvPr>
        </p:nvSpPr>
        <p:spPr>
          <a:xfrm>
            <a:off x="4410425" y="1415025"/>
            <a:ext cx="46296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Sistemas gubernamentales, jurídicos, videovigilancia, investigación, </a:t>
            </a:r>
            <a:r>
              <a:rPr lang="es" sz="2400"/>
              <a:t>aeropuerto</a:t>
            </a:r>
            <a:r>
              <a:rPr lang="es" sz="2400"/>
              <a:t>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b="1" lang="es" sz="2400"/>
              <a:t>Atlanta</a:t>
            </a:r>
            <a:r>
              <a:rPr lang="es" sz="2400"/>
              <a:t> no pagó el rescate.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Grandes inversiones para recuperar los datos.</a:t>
            </a:r>
            <a:endParaRPr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Ejemplos de ataques: OneDrive</a:t>
            </a:r>
            <a:endParaRPr sz="3600"/>
          </a:p>
        </p:txBody>
      </p:sp>
      <p:sp>
        <p:nvSpPr>
          <p:cNvPr id="178" name="Google Shape;178;p36"/>
          <p:cNvSpPr txBox="1"/>
          <p:nvPr>
            <p:ph idx="1" type="body"/>
          </p:nvPr>
        </p:nvSpPr>
        <p:spPr>
          <a:xfrm>
            <a:off x="311700" y="1415025"/>
            <a:ext cx="48915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Falso correo de Microsoft para verificar ficheros.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Web falsa para autenticarse.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Robar credenciales.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Continuar el ataque.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Ataques contra los contactos del usuario.</a:t>
            </a:r>
            <a:endParaRPr sz="2400"/>
          </a:p>
        </p:txBody>
      </p:sp>
      <p:pic>
        <p:nvPicPr>
          <p:cNvPr id="179" name="Google Shape;17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00" y="1538838"/>
            <a:ext cx="3823625" cy="206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Ejemplos de ataques: Tesla</a:t>
            </a:r>
            <a:endParaRPr sz="3600"/>
          </a:p>
        </p:txBody>
      </p:sp>
      <p:sp>
        <p:nvSpPr>
          <p:cNvPr id="185" name="Google Shape;185;p37"/>
          <p:cNvSpPr txBox="1"/>
          <p:nvPr>
            <p:ph idx="1" type="body"/>
          </p:nvPr>
        </p:nvSpPr>
        <p:spPr>
          <a:xfrm>
            <a:off x="311700" y="1415025"/>
            <a:ext cx="48915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Consola de administración de AWS desprotegida.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Información confidencial.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i="1" lang="es" sz="2000"/>
              <a:t>Crypto jacking</a:t>
            </a:r>
            <a:r>
              <a:rPr lang="es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Medidas de ofuscación.</a:t>
            </a:r>
            <a:endParaRPr sz="20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Programas de cripto minería a un servidor.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 sz="1800"/>
              <a:t>Proxy</a:t>
            </a:r>
            <a:r>
              <a:rPr lang="es" sz="1800"/>
              <a:t> para enmascarar la IP.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Uso bajo de CPU.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 sz="1800"/>
              <a:t>Cifrado de comunicaciones SSL.</a:t>
            </a:r>
            <a:endParaRPr sz="1800"/>
          </a:p>
        </p:txBody>
      </p:sp>
      <p:pic>
        <p:nvPicPr>
          <p:cNvPr id="186" name="Google Shape;18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5600" y="1017725"/>
            <a:ext cx="3636000" cy="190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9450" y="3045275"/>
            <a:ext cx="3128310" cy="175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Ejemplos de ataques: Dyn</a:t>
            </a:r>
            <a:endParaRPr sz="3600"/>
          </a:p>
        </p:txBody>
      </p:sp>
      <p:sp>
        <p:nvSpPr>
          <p:cNvPr id="193" name="Google Shape;193;p38"/>
          <p:cNvSpPr txBox="1"/>
          <p:nvPr>
            <p:ph idx="1" type="body"/>
          </p:nvPr>
        </p:nvSpPr>
        <p:spPr>
          <a:xfrm>
            <a:off x="311700" y="1415025"/>
            <a:ext cx="48915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La empresa no esperaba un ataque DDos de tal magnitud.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Caída</a:t>
            </a:r>
            <a:r>
              <a:rPr lang="es" sz="2000"/>
              <a:t> del servicio de varias empresas en Europa y EEUU: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Twitter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Github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Spotify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s" sz="2000"/>
              <a:t>PayPal</a:t>
            </a:r>
            <a:endParaRPr sz="2000"/>
          </a:p>
        </p:txBody>
      </p:sp>
      <p:pic>
        <p:nvPicPr>
          <p:cNvPr id="194" name="Google Shape;194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4900" y="1672350"/>
            <a:ext cx="2319500" cy="231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9"/>
          <p:cNvSpPr txBox="1"/>
          <p:nvPr>
            <p:ph type="title"/>
          </p:nvPr>
        </p:nvSpPr>
        <p:spPr>
          <a:xfrm>
            <a:off x="490250" y="526350"/>
            <a:ext cx="8285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400"/>
              <a:t>Herramientas de seguridad</a:t>
            </a:r>
            <a:endParaRPr sz="4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0"/>
          <p:cNvSpPr txBox="1"/>
          <p:nvPr>
            <p:ph type="title"/>
          </p:nvPr>
        </p:nvSpPr>
        <p:spPr>
          <a:xfrm>
            <a:off x="4813650" y="213125"/>
            <a:ext cx="40452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CloudGuard Dome9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05" name="Google Shape;205;p40"/>
          <p:cNvSpPr txBox="1"/>
          <p:nvPr>
            <p:ph idx="1" type="subTitle"/>
          </p:nvPr>
        </p:nvSpPr>
        <p:spPr>
          <a:xfrm>
            <a:off x="4813650" y="927700"/>
            <a:ext cx="40452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Configuración, buenas prácticas en legislación y seguridad.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Protección contra el robo de credenciales y de datos.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i="1" lang="es" sz="2000">
                <a:solidFill>
                  <a:srgbClr val="EFEFEF"/>
                </a:solidFill>
              </a:rPr>
              <a:t>Inteligencia contextual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Información de amenazas.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Mejora de la detección.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Herramienta de pago.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AWS, Azure y Google Cloud.</a:t>
            </a:r>
            <a:endParaRPr sz="2000">
              <a:solidFill>
                <a:srgbClr val="EFEFEF"/>
              </a:solidFill>
            </a:endParaRPr>
          </a:p>
        </p:txBody>
      </p:sp>
      <p:pic>
        <p:nvPicPr>
          <p:cNvPr id="206" name="Google Shape;2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01125"/>
            <a:ext cx="4508851" cy="3341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1"/>
          <p:cNvSpPr txBox="1"/>
          <p:nvPr>
            <p:ph type="title"/>
          </p:nvPr>
        </p:nvSpPr>
        <p:spPr>
          <a:xfrm>
            <a:off x="4813650" y="213850"/>
            <a:ext cx="1131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Okta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2" name="Google Shape;212;p41"/>
          <p:cNvSpPr txBox="1"/>
          <p:nvPr>
            <p:ph idx="1" type="subTitle"/>
          </p:nvPr>
        </p:nvSpPr>
        <p:spPr>
          <a:xfrm>
            <a:off x="4813650" y="958275"/>
            <a:ext cx="40452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Herramienta de pago.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Protección de redes.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Monitorización y control de acceso de usuarios y empleados.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Multidispositivo.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Gestión de privilegios y autenticación particulares.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i="1" lang="es" sz="2000">
                <a:solidFill>
                  <a:srgbClr val="EFEFEF"/>
                </a:solidFill>
              </a:rPr>
              <a:t>Login</a:t>
            </a:r>
            <a:r>
              <a:rPr lang="es" sz="2000">
                <a:solidFill>
                  <a:srgbClr val="EFEFEF"/>
                </a:solidFill>
              </a:rPr>
              <a:t> configurable.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Único.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Doble factor.</a:t>
            </a:r>
            <a:endParaRPr sz="2000">
              <a:solidFill>
                <a:srgbClr val="EFEFEF"/>
              </a:solidFill>
            </a:endParaRPr>
          </a:p>
        </p:txBody>
      </p:sp>
      <p:pic>
        <p:nvPicPr>
          <p:cNvPr id="213" name="Google Shape;21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425" y="958263"/>
            <a:ext cx="3226975" cy="322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42"/>
          <p:cNvSpPr txBox="1"/>
          <p:nvPr>
            <p:ph type="title"/>
          </p:nvPr>
        </p:nvSpPr>
        <p:spPr>
          <a:xfrm>
            <a:off x="4813650" y="213850"/>
            <a:ext cx="3321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Zeek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19" name="Google Shape;219;p42"/>
          <p:cNvSpPr txBox="1"/>
          <p:nvPr>
            <p:ph idx="1" type="subTitle"/>
          </p:nvPr>
        </p:nvSpPr>
        <p:spPr>
          <a:xfrm>
            <a:off x="4813650" y="958275"/>
            <a:ext cx="40452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i="1" lang="es" sz="2000">
                <a:solidFill>
                  <a:srgbClr val="EFEFEF"/>
                </a:solidFill>
              </a:rPr>
              <a:t>Open source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Prevención y detección de intrusos.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Monitorización de redes.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Adaptación al contexto de la red.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Personalizar su comportamiento mediante </a:t>
            </a:r>
            <a:r>
              <a:rPr i="1" lang="es" sz="2000">
                <a:solidFill>
                  <a:srgbClr val="EFEFEF"/>
                </a:solidFill>
              </a:rPr>
              <a:t>scripts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Servicios forenses.</a:t>
            </a:r>
            <a:endParaRPr sz="2000">
              <a:solidFill>
                <a:srgbClr val="EFEFEF"/>
              </a:solidFill>
            </a:endParaRPr>
          </a:p>
        </p:txBody>
      </p:sp>
      <p:pic>
        <p:nvPicPr>
          <p:cNvPr id="220" name="Google Shape;2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5625" y="831388"/>
            <a:ext cx="3126849" cy="348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3"/>
          <p:cNvSpPr txBox="1"/>
          <p:nvPr>
            <p:ph type="title"/>
          </p:nvPr>
        </p:nvSpPr>
        <p:spPr>
          <a:xfrm>
            <a:off x="4813650" y="213850"/>
            <a:ext cx="3321300" cy="63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000">
                <a:solidFill>
                  <a:srgbClr val="FFFFFF"/>
                </a:solidFill>
              </a:rPr>
              <a:t>Panther</a:t>
            </a:r>
            <a:endParaRPr sz="3000">
              <a:solidFill>
                <a:srgbClr val="FFFFFF"/>
              </a:solidFill>
            </a:endParaRPr>
          </a:p>
        </p:txBody>
      </p:sp>
      <p:sp>
        <p:nvSpPr>
          <p:cNvPr id="226" name="Google Shape;226;p43"/>
          <p:cNvSpPr txBox="1"/>
          <p:nvPr>
            <p:ph idx="1" type="subTitle"/>
          </p:nvPr>
        </p:nvSpPr>
        <p:spPr>
          <a:xfrm>
            <a:off x="4813650" y="958275"/>
            <a:ext cx="4045200" cy="373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i="1" lang="es" sz="2000">
                <a:solidFill>
                  <a:srgbClr val="EFEFEF"/>
                </a:solidFill>
              </a:rPr>
              <a:t>Open source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i="1" lang="es" sz="2000">
                <a:solidFill>
                  <a:srgbClr val="EFEFEF"/>
                </a:solidFill>
              </a:rPr>
              <a:t>AWS CloudFormation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Detección de amenazas con reglas determinísticas.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Análisis de </a:t>
            </a:r>
            <a:r>
              <a:rPr i="1" lang="es" sz="2000">
                <a:solidFill>
                  <a:srgbClr val="EFEFEF"/>
                </a:solidFill>
              </a:rPr>
              <a:t>logs</a:t>
            </a:r>
            <a:r>
              <a:rPr lang="es" sz="2000">
                <a:solidFill>
                  <a:srgbClr val="EFEFEF"/>
                </a:solidFill>
              </a:rPr>
              <a:t> para detectar accesos no autorizados y comportamientos sospechosos.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Corrección automática de vulnerabilidades en la configuración.</a:t>
            </a:r>
            <a:endParaRPr sz="2000">
              <a:solidFill>
                <a:srgbClr val="EFEFEF"/>
              </a:solidFill>
            </a:endParaRPr>
          </a:p>
        </p:txBody>
      </p:sp>
      <p:pic>
        <p:nvPicPr>
          <p:cNvPr id="227" name="Google Shape;227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575" y="2098163"/>
            <a:ext cx="4443123" cy="94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6"/>
          <p:cNvSpPr txBox="1"/>
          <p:nvPr>
            <p:ph idx="4294967295" type="title"/>
          </p:nvPr>
        </p:nvSpPr>
        <p:spPr>
          <a:xfrm>
            <a:off x="338325" y="263900"/>
            <a:ext cx="3904500" cy="471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3200"/>
              <a:t>Índice</a:t>
            </a:r>
            <a:endParaRPr sz="3200"/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Introducción a entornos </a:t>
            </a:r>
            <a:r>
              <a:rPr i="1" lang="es" sz="1800">
                <a:solidFill>
                  <a:schemeClr val="accent3"/>
                </a:solidFill>
              </a:rPr>
              <a:t>cloud</a:t>
            </a:r>
            <a:r>
              <a:rPr lang="es" sz="1800">
                <a:solidFill>
                  <a:schemeClr val="accent3"/>
                </a:solidFill>
              </a:rPr>
              <a:t>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Historia y evolución.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¿Por qué necesitan seguridad?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Requisitos de seguridad.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Fallos de seguridad.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Ataques famosos.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Herramientas de seguridad.</a:t>
            </a:r>
            <a:endParaRPr sz="1800">
              <a:solidFill>
                <a:schemeClr val="accent3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s" sz="1800">
                <a:solidFill>
                  <a:schemeClr val="accent3"/>
                </a:solidFill>
              </a:rPr>
              <a:t>Caso práctico: </a:t>
            </a:r>
            <a:r>
              <a:rPr i="1" lang="es" sz="1800">
                <a:solidFill>
                  <a:schemeClr val="accent3"/>
                </a:solidFill>
              </a:rPr>
              <a:t>Infection Monkey.</a:t>
            </a:r>
            <a:endParaRPr sz="1800">
              <a:solidFill>
                <a:schemeClr val="accent3"/>
              </a:solidFill>
            </a:endParaRPr>
          </a:p>
        </p:txBody>
      </p:sp>
      <p:pic>
        <p:nvPicPr>
          <p:cNvPr id="114" name="Google Shape;114;p26"/>
          <p:cNvPicPr preferRelativeResize="0"/>
          <p:nvPr/>
        </p:nvPicPr>
        <p:blipFill rotWithShape="1">
          <a:blip r:embed="rId3">
            <a:alphaModFix/>
          </a:blip>
          <a:srcRect b="0" l="20215" r="20221" t="0"/>
          <a:stretch/>
        </p:blipFill>
        <p:spPr>
          <a:xfrm>
            <a:off x="4548455" y="0"/>
            <a:ext cx="459555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4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Caso práctico. </a:t>
            </a:r>
            <a:r>
              <a:rPr b="1" i="1" lang="es"/>
              <a:t>Infection Monkey</a:t>
            </a:r>
            <a:r>
              <a:rPr b="1" lang="es"/>
              <a:t>.</a:t>
            </a:r>
            <a:endParaRPr b="1"/>
          </a:p>
        </p:txBody>
      </p:sp>
      <p:pic>
        <p:nvPicPr>
          <p:cNvPr id="233" name="Google Shape;233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5925" y="886675"/>
            <a:ext cx="3515975" cy="33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Infection Monkey</a:t>
            </a:r>
            <a:endParaRPr/>
          </a:p>
        </p:txBody>
      </p:sp>
      <p:sp>
        <p:nvSpPr>
          <p:cNvPr id="239" name="Google Shape;239;p45"/>
          <p:cNvSpPr txBox="1"/>
          <p:nvPr>
            <p:ph idx="1" type="body"/>
          </p:nvPr>
        </p:nvSpPr>
        <p:spPr>
          <a:xfrm>
            <a:off x="311700" y="1089900"/>
            <a:ext cx="4456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/>
              <a:t>Open source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Analiza sistemas </a:t>
            </a:r>
            <a:r>
              <a:rPr i="1" lang="es"/>
              <a:t>cloud</a:t>
            </a:r>
            <a:r>
              <a:rPr lang="es"/>
              <a:t> públicos y privados y la configuración de redes.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Origen:</a:t>
            </a:r>
            <a:r>
              <a:rPr b="1" lang="es"/>
              <a:t> </a:t>
            </a:r>
            <a:r>
              <a:rPr b="1" i="1" lang="es"/>
              <a:t>Guardicore Centra Security Platform</a:t>
            </a:r>
            <a:r>
              <a:rPr b="1" lang="es"/>
              <a:t>.</a:t>
            </a:r>
            <a:endParaRPr b="1"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Información de la infraestructura de redes mediante agentes </a:t>
            </a:r>
            <a:r>
              <a:rPr i="1" lang="es"/>
              <a:t>software</a:t>
            </a:r>
            <a:r>
              <a:rPr lang="es"/>
              <a:t> y registro del flujo de datos.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Contextualiza los datos para generar un mapa </a:t>
            </a:r>
            <a:r>
              <a:rPr lang="es"/>
              <a:t>representativo</a:t>
            </a:r>
            <a:r>
              <a:rPr lang="es"/>
              <a:t> de la 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Política de micro-segmentación a partir de la información recopilada y análisis de vulnerabilidades.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Entornos híbridos, MVs, contenedores, etc.</a:t>
            </a:r>
            <a:endParaRPr/>
          </a:p>
        </p:txBody>
      </p:sp>
      <p:pic>
        <p:nvPicPr>
          <p:cNvPr id="240" name="Google Shape;240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3088" y="151250"/>
            <a:ext cx="4144575" cy="235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3100" y="2649499"/>
            <a:ext cx="4144551" cy="2354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Infection Monkey. Características y limitaciones</a:t>
            </a:r>
            <a:endParaRPr/>
          </a:p>
        </p:txBody>
      </p:sp>
      <p:sp>
        <p:nvSpPr>
          <p:cNvPr id="247" name="Google Shape;247;p46"/>
          <p:cNvSpPr txBox="1"/>
          <p:nvPr>
            <p:ph idx="1" type="body"/>
          </p:nvPr>
        </p:nvSpPr>
        <p:spPr>
          <a:xfrm>
            <a:off x="311700" y="1152475"/>
            <a:ext cx="42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Multiplataforma.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Programada en </a:t>
            </a:r>
            <a:r>
              <a:rPr i="1" lang="es"/>
              <a:t>Python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Sistemas únicos o conjuntos.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Ataques reales, no son simulaciones.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No afecta al rendimiento.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Informes con diferentes niveles de detalle.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Propone soluciones a las incidencias encontradas.</a:t>
            </a:r>
            <a:endParaRPr/>
          </a:p>
        </p:txBody>
      </p:sp>
      <p:sp>
        <p:nvSpPr>
          <p:cNvPr id="248" name="Google Shape;248;p46"/>
          <p:cNvSpPr txBox="1"/>
          <p:nvPr>
            <p:ph idx="1" type="body"/>
          </p:nvPr>
        </p:nvSpPr>
        <p:spPr>
          <a:xfrm>
            <a:off x="4673225" y="1152475"/>
            <a:ext cx="4210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Escalado de privilegios.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Vertical. Concesión de privilegios asimismo.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Horizontal. Suplantación de identidad.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Técnicas de evasión de defensas.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Procesos maliciosos como seguros.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Esconder la actividad maliciosa.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s"/>
              <a:t>Desactivar herramientas de seguridad.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i="1" lang="es"/>
              <a:t>Cyber-collection</a:t>
            </a:r>
            <a:r>
              <a:rPr lang="es"/>
              <a:t>: inyección de malware para filtrar información sensible (espionaje).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s"/>
              <a:t>Filtración de datos.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Infection Monkey. </a:t>
            </a:r>
            <a:r>
              <a:rPr i="1" lang="es"/>
              <a:t>Exploits</a:t>
            </a:r>
            <a:r>
              <a:rPr lang="es"/>
              <a:t> y ataques disponibles.</a:t>
            </a:r>
            <a:endParaRPr/>
          </a:p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Sambacry.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Shellshock.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ElasticGroovy.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Struts2.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Weblogic.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Robo de credenciales.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Hadoop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Intrusión por fuerza bruta.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SSH.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SMB (</a:t>
            </a:r>
            <a:r>
              <a:rPr i="1" lang="es"/>
              <a:t>Server Message Block</a:t>
            </a:r>
            <a:r>
              <a:rPr lang="es"/>
              <a:t>).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WMI (</a:t>
            </a:r>
            <a:r>
              <a:rPr i="1" lang="es" sz="1200"/>
              <a:t>Windows </a:t>
            </a:r>
            <a:r>
              <a:rPr i="1" lang="es" sz="1200"/>
              <a:t>Management</a:t>
            </a:r>
            <a:r>
              <a:rPr i="1" lang="es" sz="1200"/>
              <a:t> Instrumentation</a:t>
            </a:r>
            <a:r>
              <a:rPr lang="es"/>
              <a:t>).</a:t>
            </a:r>
            <a:endParaRPr/>
          </a:p>
        </p:txBody>
      </p:sp>
      <p:sp>
        <p:nvSpPr>
          <p:cNvPr id="255" name="Google Shape;255;p47"/>
          <p:cNvSpPr txBox="1"/>
          <p:nvPr>
            <p:ph idx="1" type="body"/>
          </p:nvPr>
        </p:nvSpPr>
        <p:spPr>
          <a:xfrm>
            <a:off x="476255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Análisis de credenciales.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Memorias cachés para obtener la clave o su hash.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Contraseñas similares al dominio y al nombre de usuario.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Framework </a:t>
            </a:r>
            <a:r>
              <a:rPr i="1" lang="es"/>
              <a:t>Mimikatz</a:t>
            </a:r>
            <a:r>
              <a:rPr lang="es"/>
              <a:t>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Segmentación de redes.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Infecta sistemas de una subred.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Propagar la infección al resto de segmentos.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i="1" lang="es"/>
              <a:t>Tunneling</a:t>
            </a:r>
            <a:r>
              <a:rPr lang="es"/>
              <a:t>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Verificar el origen de las peticiones.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s"/>
              <a:t>Atender máquinas maliciosas.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8"/>
          <p:cNvSpPr txBox="1"/>
          <p:nvPr>
            <p:ph idx="4294967295" type="title"/>
          </p:nvPr>
        </p:nvSpPr>
        <p:spPr>
          <a:xfrm>
            <a:off x="699975" y="1740463"/>
            <a:ext cx="5139300" cy="166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800">
                <a:solidFill>
                  <a:schemeClr val="lt2"/>
                </a:solidFill>
              </a:rPr>
              <a:t>Demo.</a:t>
            </a:r>
            <a:endParaRPr b="1" sz="48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s" sz="4800">
                <a:solidFill>
                  <a:schemeClr val="lt2"/>
                </a:solidFill>
              </a:rPr>
              <a:t>Infection Monkey</a:t>
            </a:r>
            <a:r>
              <a:rPr b="1" lang="es" sz="4800">
                <a:solidFill>
                  <a:schemeClr val="lt2"/>
                </a:solidFill>
              </a:rPr>
              <a:t>.</a:t>
            </a:r>
            <a:endParaRPr b="1" sz="4800">
              <a:solidFill>
                <a:schemeClr val="lt2"/>
              </a:solidFill>
            </a:endParaRPr>
          </a:p>
        </p:txBody>
      </p:sp>
      <p:pic>
        <p:nvPicPr>
          <p:cNvPr id="261" name="Google Shape;261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9775" y="1290650"/>
            <a:ext cx="1781175" cy="256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9"/>
          <p:cNvSpPr txBox="1"/>
          <p:nvPr>
            <p:ph type="title"/>
          </p:nvPr>
        </p:nvSpPr>
        <p:spPr>
          <a:xfrm>
            <a:off x="311700" y="2353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Infection Monkey. MV en Azure.</a:t>
            </a:r>
            <a:endParaRPr/>
          </a:p>
        </p:txBody>
      </p:sp>
      <p:pic>
        <p:nvPicPr>
          <p:cNvPr id="267" name="Google Shape;26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943" y="960425"/>
            <a:ext cx="8742114" cy="403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1601" y="959773"/>
            <a:ext cx="8740799" cy="4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1600" y="959756"/>
            <a:ext cx="8740800" cy="403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1600" y="959740"/>
            <a:ext cx="8740801" cy="403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aplicación práctica: MV de Infection Monkey</a:t>
            </a:r>
            <a:endParaRPr/>
          </a:p>
        </p:txBody>
      </p:sp>
      <p:pic>
        <p:nvPicPr>
          <p:cNvPr id="276" name="Google Shape;27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2"/>
            <a:ext cx="4213786" cy="3820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5475" y="1624688"/>
            <a:ext cx="4509400" cy="260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Primera aplicación práctica: MV de Infection Monkey</a:t>
            </a:r>
            <a:endParaRPr/>
          </a:p>
        </p:txBody>
      </p:sp>
      <p:pic>
        <p:nvPicPr>
          <p:cNvPr id="283" name="Google Shape;28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250" y="1170125"/>
            <a:ext cx="7773500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5801" y="1170810"/>
            <a:ext cx="7772398" cy="381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223730"/>
            <a:ext cx="8520600" cy="3244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5809" y="1080428"/>
            <a:ext cx="7772382" cy="3675804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Segunda aplicación práctica: nuestra MV</a:t>
            </a:r>
            <a:endParaRPr/>
          </a:p>
        </p:txBody>
      </p:sp>
      <p:pic>
        <p:nvPicPr>
          <p:cNvPr id="292" name="Google Shape;292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38026" y="1082324"/>
            <a:ext cx="6667949" cy="367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5800" y="1017721"/>
            <a:ext cx="7772401" cy="37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Conclusiones </a:t>
            </a:r>
            <a:endParaRPr/>
          </a:p>
        </p:txBody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11700" y="12959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La seguridad es una </a:t>
            </a:r>
            <a:r>
              <a:rPr lang="es"/>
              <a:t>característica</a:t>
            </a:r>
            <a:r>
              <a:rPr lang="es"/>
              <a:t> indispensable en el cloud.</a:t>
            </a:r>
            <a:endParaRPr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Los proveedores cloud son responsables de implementar las medidas de seguridad necesarias en los sistemas, mientras que los usuarios son responsables de sus aplicaciones y datos.</a:t>
            </a:r>
            <a:endParaRPr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Conforme evoluciona </a:t>
            </a:r>
            <a:r>
              <a:rPr i="1" lang="es"/>
              <a:t>cloud</a:t>
            </a:r>
            <a:r>
              <a:rPr lang="es"/>
              <a:t>, deben actualizarse las políticas de seguridad.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Inteligencia contextual.</a:t>
            </a:r>
            <a:endParaRPr sz="12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Disponibilidad de varias herramientas de </a:t>
            </a:r>
            <a:r>
              <a:rPr lang="es"/>
              <a:t>análisis</a:t>
            </a:r>
            <a:r>
              <a:rPr lang="es"/>
              <a:t> y </a:t>
            </a:r>
            <a:r>
              <a:rPr lang="es"/>
              <a:t>protección.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7"/>
          <p:cNvSpPr txBox="1"/>
          <p:nvPr>
            <p:ph type="title"/>
          </p:nvPr>
        </p:nvSpPr>
        <p:spPr>
          <a:xfrm>
            <a:off x="265500" y="2233500"/>
            <a:ext cx="4045200" cy="67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Introducción</a:t>
            </a:r>
            <a:endParaRPr/>
          </a:p>
        </p:txBody>
      </p:sp>
      <p:sp>
        <p:nvSpPr>
          <p:cNvPr id="120" name="Google Shape;120;p27"/>
          <p:cNvSpPr txBox="1"/>
          <p:nvPr>
            <p:ph idx="2" type="body"/>
          </p:nvPr>
        </p:nvSpPr>
        <p:spPr>
          <a:xfrm>
            <a:off x="4947250" y="503350"/>
            <a:ext cx="3837000" cy="3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/>
              <a:t>Ventajas: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Accesibles a </a:t>
            </a:r>
            <a:r>
              <a:rPr lang="es" sz="2000"/>
              <a:t>través</a:t>
            </a:r>
            <a:r>
              <a:rPr lang="es" sz="2000"/>
              <a:t> de la red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Libre de mantenimiento por parte del cliente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Escalabilidad </a:t>
            </a:r>
            <a:r>
              <a:rPr lang="es" sz="2000"/>
              <a:t>elástica</a:t>
            </a:r>
            <a:r>
              <a:rPr lang="es" sz="2000"/>
              <a:t>.</a:t>
            </a:r>
            <a:endParaRPr sz="20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000"/>
              <a:t>Limitaciones:</a:t>
            </a:r>
            <a:endParaRPr sz="2000"/>
          </a:p>
          <a:p>
            <a:pPr indent="-355600" lvl="0" marL="457200" rtl="0" algn="l">
              <a:spcBef>
                <a:spcPts val="160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Necesidad de conexión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Recursos limitados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Ausencia de control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Aceptación de condiciones</a:t>
            </a:r>
            <a:endParaRPr sz="20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4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¿Alguna pregunta?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Historia y evolución</a:t>
            </a:r>
            <a:endParaRPr sz="3600"/>
          </a:p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415025"/>
            <a:ext cx="4891500" cy="346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1960’s: Sistemas de tiempo compartido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1969: ARPANET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1970: Virtualización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1997: </a:t>
            </a:r>
            <a:r>
              <a:rPr lang="es" sz="2400"/>
              <a:t>Definición</a:t>
            </a:r>
            <a:r>
              <a:rPr lang="es" sz="2400"/>
              <a:t> de CC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s" sz="2400"/>
              <a:t>2000’s: Surgimiento de primeras soluciones</a:t>
            </a:r>
            <a:endParaRPr sz="2400"/>
          </a:p>
        </p:txBody>
      </p:sp>
      <p:pic>
        <p:nvPicPr>
          <p:cNvPr id="127" name="Google Shape;12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03200" y="1747600"/>
            <a:ext cx="3878350" cy="192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9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¿Por </a:t>
            </a:r>
            <a:r>
              <a:rPr lang="es"/>
              <a:t>qué</a:t>
            </a:r>
            <a:r>
              <a:rPr lang="es"/>
              <a:t> necesitamos seguridad?</a:t>
            </a:r>
            <a:endParaRPr/>
          </a:p>
        </p:txBody>
      </p:sp>
      <p:sp>
        <p:nvSpPr>
          <p:cNvPr id="133" name="Google Shape;133;p29"/>
          <p:cNvSpPr txBox="1"/>
          <p:nvPr>
            <p:ph idx="2" type="body"/>
          </p:nvPr>
        </p:nvSpPr>
        <p:spPr>
          <a:xfrm>
            <a:off x="4939500" y="603900"/>
            <a:ext cx="3837000" cy="3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Aumento de brechas de seguridad con el tiempo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Ataques </a:t>
            </a:r>
            <a:r>
              <a:rPr lang="es" sz="2000"/>
              <a:t>cibernéticos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Posibles </a:t>
            </a:r>
            <a:r>
              <a:rPr lang="es" sz="2000"/>
              <a:t>pérdidas</a:t>
            </a:r>
            <a:r>
              <a:rPr lang="es" sz="2000"/>
              <a:t> de datos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0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de seguridad. Datos.</a:t>
            </a:r>
            <a:endParaRPr/>
          </a:p>
        </p:txBody>
      </p:sp>
      <p:sp>
        <p:nvSpPr>
          <p:cNvPr id="139" name="Google Shape;139;p30"/>
          <p:cNvSpPr txBox="1"/>
          <p:nvPr>
            <p:ph idx="2" type="body"/>
          </p:nvPr>
        </p:nvSpPr>
        <p:spPr>
          <a:xfrm>
            <a:off x="4939500" y="603900"/>
            <a:ext cx="3837000" cy="3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Control de acceso.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Visualización de información según privilegios.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Monitorización y registro de operaciones.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Redundancia y copias de seguridad.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Cifrado.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Bloqueo del acceso a ficheros.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Inyecciones de código malicioso.</a:t>
            </a:r>
            <a:endParaRPr sz="20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1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de seguridad. Servidores.</a:t>
            </a:r>
            <a:endParaRPr/>
          </a:p>
        </p:txBody>
      </p:sp>
      <p:sp>
        <p:nvSpPr>
          <p:cNvPr id="145" name="Google Shape;145;p31"/>
          <p:cNvSpPr txBox="1"/>
          <p:nvPr>
            <p:ph idx="2" type="body"/>
          </p:nvPr>
        </p:nvSpPr>
        <p:spPr>
          <a:xfrm>
            <a:off x="4939500" y="369450"/>
            <a:ext cx="4045200" cy="4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Dependencias necesarias.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Mínimo privilegio.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Contraseñas seguras.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Doble factor de autenticación.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Detección de intrusos, ataques y monitorización.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Tests de intrusión y configuración.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MVs aisladas.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Control de acceso, monitorización y auditorías de los recursos.</a:t>
            </a:r>
            <a:endParaRPr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2"/>
          <p:cNvSpPr txBox="1"/>
          <p:nvPr>
            <p:ph type="title"/>
          </p:nvPr>
        </p:nvSpPr>
        <p:spPr>
          <a:xfrm>
            <a:off x="265500" y="1816950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Requisitos de seguridad. Redes.</a:t>
            </a:r>
            <a:endParaRPr/>
          </a:p>
        </p:txBody>
      </p:sp>
      <p:sp>
        <p:nvSpPr>
          <p:cNvPr id="151" name="Google Shape;151;p32"/>
          <p:cNvSpPr txBox="1"/>
          <p:nvPr>
            <p:ph idx="2" type="body"/>
          </p:nvPr>
        </p:nvSpPr>
        <p:spPr>
          <a:xfrm>
            <a:off x="4939500" y="369450"/>
            <a:ext cx="4045200" cy="404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Segmentación.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Restringir el acceso a Internet.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Cifrado extremo a extremo.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Monitorización, detección y actuación frente a ataques </a:t>
            </a:r>
            <a:r>
              <a:rPr i="1" lang="es" sz="2000"/>
              <a:t>DDos</a:t>
            </a:r>
            <a:r>
              <a:rPr lang="es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Puntos de acceso necesarios.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s" sz="2000"/>
              <a:t>Protocolos de comunicación estándares y seguros: VPN, TLS, HTTPS.</a:t>
            </a:r>
            <a:endParaRPr sz="20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3"/>
          <p:cNvSpPr txBox="1"/>
          <p:nvPr>
            <p:ph type="title"/>
          </p:nvPr>
        </p:nvSpPr>
        <p:spPr>
          <a:xfrm>
            <a:off x="4813650" y="213125"/>
            <a:ext cx="4045200" cy="63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500">
                <a:solidFill>
                  <a:srgbClr val="FFFFFF"/>
                </a:solidFill>
              </a:rPr>
              <a:t>Fallos de seguridad</a:t>
            </a:r>
            <a:endParaRPr sz="3500">
              <a:solidFill>
                <a:srgbClr val="FFFFFF"/>
              </a:solidFill>
            </a:endParaRPr>
          </a:p>
        </p:txBody>
      </p:sp>
      <p:sp>
        <p:nvSpPr>
          <p:cNvPr id="157" name="Google Shape;157;p33"/>
          <p:cNvSpPr txBox="1"/>
          <p:nvPr>
            <p:ph idx="1" type="subTitle"/>
          </p:nvPr>
        </p:nvSpPr>
        <p:spPr>
          <a:xfrm>
            <a:off x="4813650" y="927700"/>
            <a:ext cx="4045200" cy="342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Acceso a la máquina vs. Acceso a los servicios y datos.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Arquitectura </a:t>
            </a:r>
            <a:r>
              <a:rPr i="1" lang="es" sz="2000">
                <a:solidFill>
                  <a:srgbClr val="EFEFEF"/>
                </a:solidFill>
              </a:rPr>
              <a:t>Zero Trust</a:t>
            </a:r>
            <a:r>
              <a:rPr lang="es" sz="2000">
                <a:solidFill>
                  <a:srgbClr val="EFEFEF"/>
                </a:solidFill>
              </a:rPr>
              <a:t>.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Atacantes: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Fuerza bruta.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Hackeo de cuentas.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Phishing.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Ingeniería social.</a:t>
            </a:r>
            <a:endParaRPr sz="2000">
              <a:solidFill>
                <a:srgbClr val="EFEFEF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○"/>
            </a:pPr>
            <a:r>
              <a:rPr lang="es" sz="2000">
                <a:solidFill>
                  <a:srgbClr val="EFEFEF"/>
                </a:solidFill>
              </a:rPr>
              <a:t>DDoS</a:t>
            </a:r>
            <a:endParaRPr sz="2000">
              <a:solidFill>
                <a:srgbClr val="EFEFEF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Char char="●"/>
            </a:pPr>
            <a:r>
              <a:rPr lang="es" sz="2000">
                <a:solidFill>
                  <a:srgbClr val="EFEFEF"/>
                </a:solidFill>
              </a:rPr>
              <a:t>Inyección de </a:t>
            </a:r>
            <a:r>
              <a:rPr i="1" lang="es" sz="2000">
                <a:solidFill>
                  <a:srgbClr val="EFEFEF"/>
                </a:solidFill>
              </a:rPr>
              <a:t>malware.</a:t>
            </a:r>
            <a:endParaRPr sz="2000">
              <a:solidFill>
                <a:srgbClr val="EFEFEF"/>
              </a:solidFill>
            </a:endParaRPr>
          </a:p>
        </p:txBody>
      </p:sp>
      <p:pic>
        <p:nvPicPr>
          <p:cNvPr id="158" name="Google Shape;1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85368"/>
            <a:ext cx="4528501" cy="1970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